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09" r:id="rId3"/>
    <p:sldId id="411" r:id="rId4"/>
    <p:sldId id="412" r:id="rId5"/>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206"/>
        <p:guide pos="3877"/>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rgbClr val="FFFFFF"/>
        </a:solid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vl6pPr marL="2286000" indent="0">
              <a:buNone/>
              <a:defRPr/>
            </a:lvl6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bg>
      <p:bgPr>
        <a:solidFill>
          <a:srgbClr val="FFFFFF"/>
        </a:solidFill>
        <a:effectLst/>
      </p:bgPr>
    </p:bg>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Font typeface="Arial" panose="020B0604020202020204" pitchFamily="34" charset="0"/>
              <a:buNone/>
              <a:tabLst>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buFont typeface="Arial" panose="020B0604020202020204" pitchFamily="34" charset="0"/>
              <a:buChar char="●"/>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rgbClr val="FFFFFF"/>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3.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65.xml"/><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tags" Target="../tags/tag6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6.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575310" y="573405"/>
            <a:ext cx="11219815" cy="4246245"/>
          </a:xfrm>
          <a:prstGeom prst="rect">
            <a:avLst/>
          </a:prstGeom>
          <a:noFill/>
        </p:spPr>
        <p:txBody>
          <a:bodyPr wrap="square" rtlCol="0">
            <a:spAutoFit/>
          </a:bodyPr>
          <a:p>
            <a:pPr>
              <a:lnSpc>
                <a:spcPct val="150000"/>
              </a:lnSpc>
            </a:pPr>
            <a:r>
              <a:rPr lang="en-US" altLang="zh-CN"/>
              <a:t>1</a:t>
            </a:r>
            <a:r>
              <a:rPr lang="zh-CN" altLang="en-US"/>
              <a:t>、预约</a:t>
            </a:r>
            <a:r>
              <a:rPr lang="zh-CN" altLang="en-US"/>
              <a:t>需求调整：预定</a:t>
            </a:r>
            <a:r>
              <a:rPr lang="en-US" altLang="zh-CN"/>
              <a:t>19</a:t>
            </a:r>
            <a:r>
              <a:rPr lang="zh-CN" altLang="en-US"/>
              <a:t>点后的，最低预定时间为</a:t>
            </a:r>
            <a:r>
              <a:rPr lang="en-US" altLang="zh-CN"/>
              <a:t>2</a:t>
            </a:r>
            <a:r>
              <a:rPr lang="zh-CN" altLang="en-US"/>
              <a:t>小时。</a:t>
            </a:r>
            <a:endParaRPr lang="zh-CN" altLang="en-US">
              <a:solidFill>
                <a:srgbClr val="00B050"/>
              </a:solidFill>
            </a:endParaRPr>
          </a:p>
          <a:p>
            <a:pPr>
              <a:lnSpc>
                <a:spcPct val="150000"/>
              </a:lnSpc>
            </a:pPr>
            <a:r>
              <a:rPr lang="en-US" altLang="zh-CN"/>
              <a:t>2</a:t>
            </a:r>
            <a:r>
              <a:rPr lang="zh-CN" altLang="en-US"/>
              <a:t>、</a:t>
            </a:r>
            <a:r>
              <a:rPr lang="zh-CN" altLang="en-US">
                <a:solidFill>
                  <a:schemeClr val="accent4">
                    <a:lumMod val="75000"/>
                  </a:schemeClr>
                </a:solidFill>
              </a:rPr>
              <a:t>取消订单、</a:t>
            </a:r>
            <a:r>
              <a:rPr lang="en-US" altLang="zh-CN">
                <a:solidFill>
                  <a:schemeClr val="accent4">
                    <a:lumMod val="75000"/>
                  </a:schemeClr>
                </a:solidFill>
              </a:rPr>
              <a:t>15</a:t>
            </a:r>
            <a:r>
              <a:rPr lang="zh-CN" altLang="en-US">
                <a:solidFill>
                  <a:schemeClr val="accent4">
                    <a:lumMod val="75000"/>
                  </a:schemeClr>
                </a:solidFill>
              </a:rPr>
              <a:t>分钟到钟、退款申请等订单状态变更，</a:t>
            </a:r>
            <a:r>
              <a:rPr lang="zh-CN" altLang="en-US"/>
              <a:t>小票打印提醒（目前只是预约成功出单</a:t>
            </a:r>
            <a:r>
              <a:rPr lang="zh-CN" altLang="en-US"/>
              <a:t>）</a:t>
            </a:r>
            <a:r>
              <a:rPr lang="zh-CN" altLang="en-US"/>
              <a:t>。</a:t>
            </a:r>
            <a:endParaRPr lang="zh-CN" altLang="en-US"/>
          </a:p>
          <a:p>
            <a:pPr>
              <a:lnSpc>
                <a:spcPct val="150000"/>
              </a:lnSpc>
            </a:pPr>
            <a:r>
              <a:rPr lang="en-US" altLang="zh-CN"/>
              <a:t>3</a:t>
            </a:r>
            <a:r>
              <a:rPr lang="zh-CN" altLang="en-US"/>
              <a:t>、轮播图片文章功能（</a:t>
            </a:r>
            <a:r>
              <a:rPr lang="zh-CN" altLang="en-US">
                <a:solidFill>
                  <a:schemeClr val="accent4">
                    <a:lumMod val="75000"/>
                  </a:schemeClr>
                </a:solidFill>
              </a:rPr>
              <a:t>验证点击图片未能新打开内容页面</a:t>
            </a:r>
            <a:r>
              <a:rPr lang="zh-CN" altLang="en-US"/>
              <a:t>）</a:t>
            </a:r>
            <a:endParaRPr lang="zh-CN" altLang="en-US"/>
          </a:p>
          <a:p>
            <a:pPr>
              <a:lnSpc>
                <a:spcPct val="150000"/>
              </a:lnSpc>
            </a:pPr>
            <a:r>
              <a:rPr lang="en-US" altLang="zh-CN"/>
              <a:t>4</a:t>
            </a:r>
            <a:r>
              <a:rPr lang="zh-CN" altLang="en-US"/>
              <a:t>、服务端预定状态、到钟提醒页面（</a:t>
            </a:r>
            <a:r>
              <a:rPr lang="zh-CN" altLang="en-US">
                <a:solidFill>
                  <a:srgbClr val="FF0000"/>
                </a:solidFill>
              </a:rPr>
              <a:t>新增</a:t>
            </a:r>
            <a:r>
              <a:rPr lang="zh-CN" altLang="en-US"/>
              <a:t>）</a:t>
            </a:r>
            <a:endParaRPr lang="zh-CN" altLang="en-US"/>
          </a:p>
          <a:p>
            <a:pPr>
              <a:lnSpc>
                <a:spcPct val="150000"/>
              </a:lnSpc>
            </a:pPr>
            <a:r>
              <a:rPr lang="en-US" altLang="zh-CN"/>
              <a:t>5</a:t>
            </a:r>
            <a:r>
              <a:rPr lang="zh-CN" altLang="en-US"/>
              <a:t>、点餐商品库存数量（</a:t>
            </a:r>
            <a:r>
              <a:rPr lang="zh-CN" altLang="en-US">
                <a:solidFill>
                  <a:srgbClr val="FF0000"/>
                </a:solidFill>
              </a:rPr>
              <a:t>新增</a:t>
            </a:r>
            <a:r>
              <a:rPr lang="zh-CN" altLang="en-US"/>
              <a:t>）</a:t>
            </a:r>
            <a:endParaRPr lang="zh-CN" altLang="en-US"/>
          </a:p>
          <a:p>
            <a:pPr>
              <a:lnSpc>
                <a:spcPct val="150000"/>
              </a:lnSpc>
            </a:pPr>
            <a:r>
              <a:rPr lang="en-US" altLang="zh-CN"/>
              <a:t>6</a:t>
            </a:r>
            <a:r>
              <a:rPr lang="zh-CN" altLang="en-US"/>
              <a:t>、报表导出（序号、姓名、电话、</a:t>
            </a:r>
            <a:r>
              <a:rPr lang="zh-CN" altLang="en-US">
                <a:solidFill>
                  <a:schemeClr val="accent4">
                    <a:lumMod val="75000"/>
                  </a:schemeClr>
                </a:solidFill>
              </a:rPr>
              <a:t>创建时间（补充）、</a:t>
            </a:r>
            <a:r>
              <a:rPr lang="zh-CN" altLang="en-US"/>
              <a:t>预约位置、开始时间、结束时间、预约方式、金额、订单状态）</a:t>
            </a:r>
            <a:endParaRPr lang="zh-CN" altLang="en-US"/>
          </a:p>
          <a:p>
            <a:pPr>
              <a:lnSpc>
                <a:spcPct val="150000"/>
              </a:lnSpc>
            </a:pPr>
            <a:r>
              <a:rPr lang="en-US" altLang="zh-CN"/>
              <a:t>7</a:t>
            </a:r>
            <a:r>
              <a:rPr lang="zh-CN" altLang="en-US"/>
              <a:t>、</a:t>
            </a:r>
            <a:r>
              <a:rPr lang="zh-CN" altLang="en-US">
                <a:sym typeface="+mn-ea"/>
              </a:rPr>
              <a:t>订单管理金额、订单数日</a:t>
            </a:r>
            <a:r>
              <a:rPr lang="en-US" altLang="zh-CN">
                <a:sym typeface="+mn-ea"/>
              </a:rPr>
              <a:t>/</a:t>
            </a:r>
            <a:r>
              <a:rPr lang="zh-CN" altLang="en-US">
                <a:sym typeface="+mn-ea"/>
              </a:rPr>
              <a:t>月</a:t>
            </a:r>
            <a:r>
              <a:rPr lang="en-US" altLang="zh-CN">
                <a:sym typeface="+mn-ea"/>
              </a:rPr>
              <a:t>/</a:t>
            </a:r>
            <a:r>
              <a:rPr lang="zh-CN" altLang="en-US">
                <a:sym typeface="+mn-ea"/>
              </a:rPr>
              <a:t>总统计</a:t>
            </a:r>
            <a:r>
              <a:rPr lang="zh-CN" altLang="en-US">
                <a:solidFill>
                  <a:schemeClr val="accent4">
                    <a:lumMod val="75000"/>
                  </a:schemeClr>
                </a:solidFill>
                <a:sym typeface="+mn-ea"/>
              </a:rPr>
              <a:t>（补充完善）</a:t>
            </a:r>
            <a:endParaRPr lang="zh-CN" altLang="en-US">
              <a:sym typeface="+mn-ea"/>
            </a:endParaRPr>
          </a:p>
          <a:p>
            <a:pPr>
              <a:lnSpc>
                <a:spcPct val="150000"/>
              </a:lnSpc>
            </a:pPr>
            <a:r>
              <a:rPr lang="en-US" altLang="zh-CN">
                <a:sym typeface="+mn-ea"/>
              </a:rPr>
              <a:t>8</a:t>
            </a:r>
            <a:r>
              <a:rPr lang="zh-CN" altLang="en-US">
                <a:sym typeface="+mn-ea"/>
              </a:rPr>
              <a:t>、用户预定成功、</a:t>
            </a:r>
            <a:r>
              <a:rPr lang="zh-CN" altLang="en-US">
                <a:solidFill>
                  <a:schemeClr val="accent4">
                    <a:lumMod val="75000"/>
                  </a:schemeClr>
                </a:solidFill>
                <a:sym typeface="+mn-ea"/>
              </a:rPr>
              <a:t>取消订单、退款审核、</a:t>
            </a:r>
            <a:r>
              <a:rPr lang="en-US" altLang="zh-CN">
                <a:solidFill>
                  <a:schemeClr val="accent4">
                    <a:lumMod val="75000"/>
                  </a:schemeClr>
                </a:solidFill>
                <a:sym typeface="+mn-ea"/>
              </a:rPr>
              <a:t>15</a:t>
            </a:r>
            <a:r>
              <a:rPr lang="zh-CN" altLang="en-US">
                <a:solidFill>
                  <a:schemeClr val="accent4">
                    <a:lumMod val="75000"/>
                  </a:schemeClr>
                </a:solidFill>
                <a:sym typeface="+mn-ea"/>
              </a:rPr>
              <a:t>分钟到钟</a:t>
            </a:r>
            <a:r>
              <a:rPr lang="zh-CN" altLang="en-US">
                <a:solidFill>
                  <a:schemeClr val="accent4">
                    <a:lumMod val="75000"/>
                  </a:schemeClr>
                </a:solidFill>
                <a:sym typeface="+mn-ea"/>
              </a:rPr>
              <a:t>等（补充）</a:t>
            </a:r>
            <a:r>
              <a:rPr lang="zh-CN" altLang="en-US">
                <a:sym typeface="+mn-ea"/>
              </a:rPr>
              <a:t>推送微信消息；个人中心</a:t>
            </a:r>
            <a:r>
              <a:rPr lang="en-US" altLang="zh-CN">
                <a:sym typeface="+mn-ea"/>
              </a:rPr>
              <a:t>-</a:t>
            </a:r>
            <a:r>
              <a:rPr lang="zh-CN" altLang="en-US">
                <a:sym typeface="+mn-ea"/>
              </a:rPr>
              <a:t>联系客服可发消息给客服人员</a:t>
            </a:r>
            <a:r>
              <a:rPr lang="zh-CN" altLang="en-US">
                <a:solidFill>
                  <a:schemeClr val="accent4">
                    <a:lumMod val="75000"/>
                  </a:schemeClr>
                </a:solidFill>
                <a:sym typeface="+mn-ea"/>
              </a:rPr>
              <a:t>（可否指定微信号）</a:t>
            </a:r>
            <a:endParaRPr lang="zh-CN" altLang="en-US">
              <a:solidFill>
                <a:schemeClr val="accent4">
                  <a:lumMod val="75000"/>
                </a:schemeClr>
              </a:solidFill>
              <a:sym typeface="+mn-ea"/>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custDataLst>
              <p:tags r:id="rId1"/>
            </p:custDataLst>
          </p:nvPr>
        </p:nvPicPr>
        <p:blipFill>
          <a:blip r:embed="rId2"/>
          <a:stretch>
            <a:fillRect/>
          </a:stretch>
        </p:blipFill>
        <p:spPr>
          <a:xfrm>
            <a:off x="726440" y="817880"/>
            <a:ext cx="3169920" cy="5974080"/>
          </a:xfrm>
          <a:prstGeom prst="rect">
            <a:avLst/>
          </a:prstGeom>
        </p:spPr>
      </p:pic>
      <p:sp>
        <p:nvSpPr>
          <p:cNvPr id="5" name="文本框 4"/>
          <p:cNvSpPr txBox="1"/>
          <p:nvPr/>
        </p:nvSpPr>
        <p:spPr>
          <a:xfrm>
            <a:off x="815340" y="1190625"/>
            <a:ext cx="1019175" cy="306705"/>
          </a:xfrm>
          <a:prstGeom prst="rect">
            <a:avLst/>
          </a:prstGeom>
          <a:noFill/>
        </p:spPr>
        <p:txBody>
          <a:bodyPr wrap="square" rtlCol="0">
            <a:spAutoFit/>
          </a:bodyPr>
          <a:p>
            <a:r>
              <a:rPr lang="zh-CN" altLang="en-US" sz="1400">
                <a:solidFill>
                  <a:srgbClr val="FF0000"/>
                </a:solidFill>
              </a:rPr>
              <a:t>预约列表</a:t>
            </a:r>
            <a:endParaRPr lang="zh-CN" altLang="en-US" sz="1400">
              <a:solidFill>
                <a:srgbClr val="FF0000"/>
              </a:solidFill>
            </a:endParaRPr>
          </a:p>
        </p:txBody>
      </p:sp>
      <p:sp>
        <p:nvSpPr>
          <p:cNvPr id="6" name="文本框 5"/>
          <p:cNvSpPr txBox="1"/>
          <p:nvPr/>
        </p:nvSpPr>
        <p:spPr>
          <a:xfrm>
            <a:off x="1801495" y="1190625"/>
            <a:ext cx="889635" cy="306705"/>
          </a:xfrm>
          <a:prstGeom prst="rect">
            <a:avLst/>
          </a:prstGeom>
          <a:noFill/>
        </p:spPr>
        <p:txBody>
          <a:bodyPr wrap="square" rtlCol="0">
            <a:spAutoFit/>
          </a:bodyPr>
          <a:p>
            <a:r>
              <a:rPr lang="zh-CN" altLang="en-US" sz="1400">
                <a:solidFill>
                  <a:srgbClr val="FF0000"/>
                </a:solidFill>
              </a:rPr>
              <a:t>未处理</a:t>
            </a:r>
            <a:endParaRPr lang="zh-CN" altLang="en-US" sz="1400">
              <a:solidFill>
                <a:srgbClr val="FF0000"/>
              </a:solidFill>
            </a:endParaRPr>
          </a:p>
        </p:txBody>
      </p:sp>
      <p:sp>
        <p:nvSpPr>
          <p:cNvPr id="7" name="文本框 6"/>
          <p:cNvSpPr txBox="1"/>
          <p:nvPr/>
        </p:nvSpPr>
        <p:spPr>
          <a:xfrm>
            <a:off x="3006725" y="1190625"/>
            <a:ext cx="768985" cy="306705"/>
          </a:xfrm>
          <a:prstGeom prst="rect">
            <a:avLst/>
          </a:prstGeom>
          <a:noFill/>
        </p:spPr>
        <p:txBody>
          <a:bodyPr wrap="square" rtlCol="0">
            <a:spAutoFit/>
          </a:bodyPr>
          <a:p>
            <a:r>
              <a:rPr lang="zh-CN" altLang="en-US" sz="1400">
                <a:solidFill>
                  <a:srgbClr val="FF0000"/>
                </a:solidFill>
              </a:rPr>
              <a:t>已处理</a:t>
            </a:r>
            <a:endParaRPr lang="zh-CN" altLang="en-US" sz="1400">
              <a:solidFill>
                <a:srgbClr val="FF0000"/>
              </a:solidFill>
            </a:endParaRPr>
          </a:p>
        </p:txBody>
      </p:sp>
      <p:cxnSp>
        <p:nvCxnSpPr>
          <p:cNvPr id="8" name="直接箭头连接符 7"/>
          <p:cNvCxnSpPr/>
          <p:nvPr/>
        </p:nvCxnSpPr>
        <p:spPr>
          <a:xfrm flipH="1">
            <a:off x="1633220" y="941070"/>
            <a:ext cx="2691130" cy="2495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4398645" y="755650"/>
            <a:ext cx="6939280" cy="922020"/>
          </a:xfrm>
          <a:prstGeom prst="rect">
            <a:avLst/>
          </a:prstGeom>
          <a:noFill/>
        </p:spPr>
        <p:txBody>
          <a:bodyPr wrap="none" rtlCol="0">
            <a:spAutoFit/>
          </a:bodyPr>
          <a:p>
            <a:pPr algn="l"/>
            <a:r>
              <a:rPr lang="zh-CN" altLang="en-US"/>
              <a:t>预约</a:t>
            </a:r>
            <a:r>
              <a:rPr lang="zh-CN" altLang="en-US"/>
              <a:t>列表</a:t>
            </a:r>
            <a:r>
              <a:rPr lang="zh-CN" altLang="en-US"/>
              <a:t>作用：</a:t>
            </a:r>
            <a:endParaRPr lang="zh-CN" altLang="en-US"/>
          </a:p>
          <a:p>
            <a:pPr algn="l"/>
            <a:r>
              <a:rPr lang="en-US" altLang="zh-CN"/>
              <a:t>1</a:t>
            </a:r>
            <a:r>
              <a:rPr lang="zh-CN" altLang="en-US"/>
              <a:t>、</a:t>
            </a:r>
            <a:r>
              <a:rPr lang="zh-CN" altLang="en-US"/>
              <a:t>哪位位置被预约了一目了然，</a:t>
            </a:r>
            <a:r>
              <a:rPr lang="zh-CN" altLang="en-US">
                <a:sym typeface="+mn-ea"/>
              </a:rPr>
              <a:t>方便工作人员巡场各位置是否有人</a:t>
            </a:r>
            <a:endParaRPr lang="zh-CN" altLang="en-US">
              <a:sym typeface="+mn-ea"/>
            </a:endParaRPr>
          </a:p>
          <a:p>
            <a:pPr algn="l"/>
            <a:r>
              <a:rPr lang="en-US" altLang="zh-CN">
                <a:sym typeface="+mn-ea"/>
              </a:rPr>
              <a:t>2</a:t>
            </a:r>
            <a:r>
              <a:rPr lang="zh-CN" altLang="en-US">
                <a:sym typeface="+mn-ea"/>
              </a:rPr>
              <a:t>、哪些位置快到钟了，方便工作人员即时过去清场           </a:t>
            </a:r>
            <a:endParaRPr lang="zh-CN" altLang="en-US">
              <a:sym typeface="+mn-ea"/>
            </a:endParaRPr>
          </a:p>
        </p:txBody>
      </p:sp>
      <p:pic>
        <p:nvPicPr>
          <p:cNvPr id="22" name="图片 21"/>
          <p:cNvPicPr>
            <a:picLocks noChangeAspect="1"/>
          </p:cNvPicPr>
          <p:nvPr/>
        </p:nvPicPr>
        <p:blipFill>
          <a:blip r:embed="rId3"/>
          <a:stretch>
            <a:fillRect/>
          </a:stretch>
        </p:blipFill>
        <p:spPr>
          <a:xfrm>
            <a:off x="4465320" y="3916680"/>
            <a:ext cx="2964180" cy="2644140"/>
          </a:xfrm>
          <a:prstGeom prst="rect">
            <a:avLst/>
          </a:prstGeom>
        </p:spPr>
      </p:pic>
      <p:sp>
        <p:nvSpPr>
          <p:cNvPr id="23" name="矩形 22"/>
          <p:cNvSpPr/>
          <p:nvPr/>
        </p:nvSpPr>
        <p:spPr>
          <a:xfrm>
            <a:off x="4465320" y="3543300"/>
            <a:ext cx="724535" cy="281305"/>
          </a:xfrm>
          <a:prstGeom prst="rect">
            <a:avLst/>
          </a:prstGeom>
          <a:solidFill>
            <a:srgbClr val="C8C8C8"/>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1400"/>
              <a:t>综合塘</a:t>
            </a:r>
            <a:endParaRPr lang="zh-CN" altLang="en-US" sz="1400"/>
          </a:p>
        </p:txBody>
      </p:sp>
      <p:cxnSp>
        <p:nvCxnSpPr>
          <p:cNvPr id="24" name="直接箭头连接符 23"/>
          <p:cNvCxnSpPr/>
          <p:nvPr/>
        </p:nvCxnSpPr>
        <p:spPr>
          <a:xfrm flipH="1">
            <a:off x="5300345" y="3664585"/>
            <a:ext cx="925830" cy="196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文本框 24"/>
          <p:cNvSpPr txBox="1"/>
          <p:nvPr/>
        </p:nvSpPr>
        <p:spPr>
          <a:xfrm>
            <a:off x="6296660" y="3517900"/>
            <a:ext cx="4272280" cy="306705"/>
          </a:xfrm>
          <a:prstGeom prst="rect">
            <a:avLst/>
          </a:prstGeom>
          <a:noFill/>
        </p:spPr>
        <p:txBody>
          <a:bodyPr wrap="none" rtlCol="0">
            <a:spAutoFit/>
          </a:bodyPr>
          <a:p>
            <a:r>
              <a:rPr lang="zh-CN" altLang="en-US" sz="1400"/>
              <a:t>池塘列表选择：选择不同的鱼塘，座位信息对应变更</a:t>
            </a:r>
            <a:endParaRPr lang="zh-CN" altLang="en-US" sz="1400"/>
          </a:p>
        </p:txBody>
      </p:sp>
      <p:cxnSp>
        <p:nvCxnSpPr>
          <p:cNvPr id="26" name="直接箭头连接符 25"/>
          <p:cNvCxnSpPr/>
          <p:nvPr/>
        </p:nvCxnSpPr>
        <p:spPr>
          <a:xfrm flipH="1">
            <a:off x="7217410" y="5203825"/>
            <a:ext cx="749300" cy="26733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文本框 26"/>
          <p:cNvSpPr txBox="1"/>
          <p:nvPr/>
        </p:nvSpPr>
        <p:spPr>
          <a:xfrm>
            <a:off x="7946390" y="4449445"/>
            <a:ext cx="3296920" cy="2030095"/>
          </a:xfrm>
          <a:prstGeom prst="rect">
            <a:avLst/>
          </a:prstGeom>
          <a:noFill/>
        </p:spPr>
        <p:txBody>
          <a:bodyPr wrap="square" rtlCol="0">
            <a:spAutoFit/>
          </a:bodyPr>
          <a:p>
            <a:r>
              <a:rPr lang="zh-CN" altLang="en-US" sz="1400"/>
              <a:t>显示当前座位当前时间点预定情况，如当前是</a:t>
            </a:r>
            <a:r>
              <a:rPr lang="en-US" altLang="zh-CN" sz="1400"/>
              <a:t>11.20</a:t>
            </a:r>
            <a:r>
              <a:rPr lang="zh-CN" altLang="en-US" sz="1400"/>
              <a:t>，在预约中的则显示锁定。</a:t>
            </a:r>
            <a:endParaRPr lang="zh-CN" altLang="en-US" sz="1400"/>
          </a:p>
          <a:p>
            <a:r>
              <a:rPr lang="zh-CN" altLang="en-US" sz="1400"/>
              <a:t>区别于客户预约，目前客户</a:t>
            </a:r>
            <a:r>
              <a:rPr lang="zh-CN" altLang="en-US" sz="1400"/>
              <a:t>预约界面则是根据开始时间来锁定的，如</a:t>
            </a:r>
            <a:r>
              <a:rPr lang="en-US" altLang="zh-CN" sz="1400"/>
              <a:t>11.20</a:t>
            </a:r>
            <a:r>
              <a:rPr lang="zh-CN" altLang="en-US" sz="1400"/>
              <a:t>到点的位置，在</a:t>
            </a:r>
            <a:r>
              <a:rPr lang="en-US" altLang="zh-CN" sz="1400"/>
              <a:t>11.01</a:t>
            </a:r>
            <a:r>
              <a:rPr lang="zh-CN" altLang="en-US" sz="1400"/>
              <a:t>分状态已经是解锁。</a:t>
            </a:r>
            <a:endParaRPr lang="zh-CN" altLang="en-US" sz="1400"/>
          </a:p>
          <a:p>
            <a:endParaRPr lang="zh-CN" altLang="en-US" sz="1400"/>
          </a:p>
          <a:p>
            <a:r>
              <a:rPr lang="zh-CN" altLang="en-US" sz="1400"/>
              <a:t>如果是</a:t>
            </a:r>
            <a:r>
              <a:rPr lang="en-US" altLang="zh-CN" sz="1400"/>
              <a:t>11.20</a:t>
            </a:r>
            <a:r>
              <a:rPr lang="zh-CN" altLang="en-US" sz="1400"/>
              <a:t>到钟，则提前</a:t>
            </a:r>
            <a:r>
              <a:rPr lang="en-US" altLang="zh-CN" sz="1400"/>
              <a:t>15</a:t>
            </a:r>
            <a:r>
              <a:rPr lang="zh-CN" altLang="en-US" sz="1400"/>
              <a:t>分钟变红色字体提醒即将到钟，最好能同步推送微信消息</a:t>
            </a:r>
            <a:endParaRPr lang="zh-CN" altLang="en-US" sz="1400"/>
          </a:p>
        </p:txBody>
      </p:sp>
      <p:sp>
        <p:nvSpPr>
          <p:cNvPr id="28" name="文本框 27"/>
          <p:cNvSpPr txBox="1"/>
          <p:nvPr/>
        </p:nvSpPr>
        <p:spPr>
          <a:xfrm>
            <a:off x="4384675" y="2638425"/>
            <a:ext cx="1156970" cy="645160"/>
          </a:xfrm>
          <a:prstGeom prst="rect">
            <a:avLst/>
          </a:prstGeom>
          <a:noFill/>
        </p:spPr>
        <p:txBody>
          <a:bodyPr wrap="square" rtlCol="0">
            <a:spAutoFit/>
          </a:bodyPr>
          <a:p>
            <a:r>
              <a:rPr lang="zh-CN" altLang="en-US"/>
              <a:t>服务端</a:t>
            </a:r>
            <a:endParaRPr lang="zh-CN" altLang="en-US"/>
          </a:p>
          <a:p>
            <a:r>
              <a:rPr lang="zh-CN" altLang="en-US"/>
              <a:t>预约</a:t>
            </a:r>
            <a:r>
              <a:rPr lang="zh-CN" altLang="en-US"/>
              <a:t>列表</a:t>
            </a:r>
            <a:endParaRPr lang="zh-CN" altLang="en-US"/>
          </a:p>
        </p:txBody>
      </p:sp>
      <p:cxnSp>
        <p:nvCxnSpPr>
          <p:cNvPr id="29" name="直接箭头连接符 28"/>
          <p:cNvCxnSpPr/>
          <p:nvPr/>
        </p:nvCxnSpPr>
        <p:spPr>
          <a:xfrm flipH="1" flipV="1">
            <a:off x="3289300" y="1497330"/>
            <a:ext cx="1066165" cy="3968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文本框 29"/>
          <p:cNvSpPr txBox="1"/>
          <p:nvPr/>
        </p:nvSpPr>
        <p:spPr>
          <a:xfrm>
            <a:off x="4465320" y="1716405"/>
            <a:ext cx="7325360" cy="645160"/>
          </a:xfrm>
          <a:prstGeom prst="rect">
            <a:avLst/>
          </a:prstGeom>
          <a:noFill/>
        </p:spPr>
        <p:txBody>
          <a:bodyPr wrap="square" rtlCol="0">
            <a:spAutoFit/>
          </a:bodyPr>
          <a:p>
            <a:pPr algn="l"/>
            <a:r>
              <a:rPr lang="zh-CN" altLang="en-US"/>
              <a:t>已处理</a:t>
            </a:r>
            <a:r>
              <a:rPr lang="en-US" altLang="zh-CN"/>
              <a:t>/</a:t>
            </a:r>
            <a:r>
              <a:rPr lang="zh-CN" altLang="en-US"/>
              <a:t>未处理只保留一个待处理就行</a:t>
            </a:r>
            <a:r>
              <a:rPr lang="zh-CN" altLang="en-US">
                <a:sym typeface="+mn-ea"/>
              </a:rPr>
              <a:t>（取消了电子称处理功能，仅使用通知呼叫功能），</a:t>
            </a:r>
            <a:r>
              <a:rPr lang="zh-CN" altLang="en-US"/>
              <a:t>呼叫的消息，到钟后可以自动删除</a:t>
            </a:r>
            <a:endParaRPr lang="zh-CN" altLang="en-US"/>
          </a:p>
        </p:txBody>
      </p:sp>
      <p:cxnSp>
        <p:nvCxnSpPr>
          <p:cNvPr id="31" name="直接箭头连接符 30"/>
          <p:cNvCxnSpPr/>
          <p:nvPr/>
        </p:nvCxnSpPr>
        <p:spPr>
          <a:xfrm flipH="1">
            <a:off x="6875780" y="4057015"/>
            <a:ext cx="607695" cy="152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文本框 31"/>
          <p:cNvSpPr txBox="1"/>
          <p:nvPr/>
        </p:nvSpPr>
        <p:spPr>
          <a:xfrm>
            <a:off x="7610475" y="3916680"/>
            <a:ext cx="3632835" cy="306705"/>
          </a:xfrm>
          <a:prstGeom prst="rect">
            <a:avLst/>
          </a:prstGeom>
          <a:noFill/>
        </p:spPr>
        <p:txBody>
          <a:bodyPr wrap="square" rtlCol="0">
            <a:spAutoFit/>
          </a:bodyPr>
          <a:p>
            <a:r>
              <a:rPr lang="zh-CN" altLang="en-US" sz="1400"/>
              <a:t>池塘区域选择</a:t>
            </a:r>
            <a:endParaRPr lang="zh-CN" altLang="en-US" sz="1400"/>
          </a:p>
        </p:txBody>
      </p:sp>
      <p:sp>
        <p:nvSpPr>
          <p:cNvPr id="34" name="文本框 33"/>
          <p:cNvSpPr txBox="1"/>
          <p:nvPr/>
        </p:nvSpPr>
        <p:spPr>
          <a:xfrm>
            <a:off x="726440" y="107315"/>
            <a:ext cx="9105900" cy="398780"/>
          </a:xfrm>
          <a:prstGeom prst="rect">
            <a:avLst/>
          </a:prstGeom>
          <a:noFill/>
        </p:spPr>
        <p:txBody>
          <a:bodyPr wrap="square" rtlCol="0">
            <a:spAutoFit/>
          </a:bodyPr>
          <a:p>
            <a:pPr algn="l"/>
            <a:r>
              <a:rPr lang="en-US" altLang="zh-CN" sz="2000">
                <a:solidFill>
                  <a:srgbClr val="FF0000"/>
                </a:solidFill>
              </a:rPr>
              <a:t>P7</a:t>
            </a:r>
            <a:r>
              <a:rPr lang="zh-CN" altLang="en-US" sz="2000">
                <a:solidFill>
                  <a:srgbClr val="FF0000"/>
                </a:solidFill>
              </a:rPr>
              <a:t>后台订单管理一览表页面取消新增，相应功能集合</a:t>
            </a:r>
            <a:r>
              <a:rPr lang="zh-CN" altLang="en-US" sz="2000">
                <a:solidFill>
                  <a:srgbClr val="FF0000"/>
                </a:solidFill>
              </a:rPr>
              <a:t>做到服务端</a:t>
            </a:r>
            <a:r>
              <a:rPr lang="en-US" altLang="zh-CN" sz="2000">
                <a:solidFill>
                  <a:srgbClr val="FF0000"/>
                </a:solidFill>
              </a:rPr>
              <a:t>P3</a:t>
            </a:r>
            <a:r>
              <a:rPr lang="zh-CN" altLang="en-US" sz="2000">
                <a:solidFill>
                  <a:srgbClr val="FF0000"/>
                </a:solidFill>
              </a:rPr>
              <a:t>。</a:t>
            </a:r>
            <a:endParaRPr lang="zh-CN" altLang="en-US" sz="2000">
              <a:solidFill>
                <a:srgbClr val="FF0000"/>
              </a:solidFill>
            </a:endParaRPr>
          </a:p>
        </p:txBody>
      </p:sp>
    </p:spTree>
    <p:custDataLst>
      <p:tags r:id="rId4"/>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
          <a:stretch>
            <a:fillRect/>
          </a:stretch>
        </p:blipFill>
        <p:spPr>
          <a:xfrm>
            <a:off x="423545" y="494665"/>
            <a:ext cx="11587480" cy="2654935"/>
          </a:xfrm>
          <a:prstGeom prst="rect">
            <a:avLst/>
          </a:prstGeom>
        </p:spPr>
      </p:pic>
      <p:sp>
        <p:nvSpPr>
          <p:cNvPr id="3" name="文本框 2"/>
          <p:cNvSpPr txBox="1"/>
          <p:nvPr/>
        </p:nvSpPr>
        <p:spPr>
          <a:xfrm>
            <a:off x="572770" y="3459480"/>
            <a:ext cx="7664450" cy="3138170"/>
          </a:xfrm>
          <a:prstGeom prst="rect">
            <a:avLst/>
          </a:prstGeom>
          <a:noFill/>
        </p:spPr>
        <p:txBody>
          <a:bodyPr wrap="square" rtlCol="0">
            <a:spAutoFit/>
          </a:bodyPr>
          <a:p>
            <a:r>
              <a:rPr lang="zh-CN" altLang="en-US"/>
              <a:t>预约总金额（截至当前时间支付成功</a:t>
            </a:r>
            <a:r>
              <a:rPr lang="zh-CN" altLang="en-US"/>
              <a:t>的金额</a:t>
            </a:r>
            <a:r>
              <a:rPr lang="zh-CN" altLang="en-US"/>
              <a:t>）</a:t>
            </a:r>
            <a:endParaRPr lang="zh-CN" altLang="en-US"/>
          </a:p>
          <a:p>
            <a:r>
              <a:rPr lang="zh-CN" altLang="en-US">
                <a:sym typeface="+mn-ea"/>
              </a:rPr>
              <a:t>预约总单数（截至当前时间支付成功的单数</a:t>
            </a:r>
            <a:r>
              <a:rPr lang="zh-CN" altLang="en-US">
                <a:sym typeface="+mn-ea"/>
              </a:rPr>
              <a:t>）</a:t>
            </a:r>
            <a:endParaRPr lang="zh-CN" altLang="en-US"/>
          </a:p>
          <a:p>
            <a:r>
              <a:rPr lang="zh-CN" altLang="en-US"/>
              <a:t>日预约金额（即预约时间为当天的支付成功的金额，</a:t>
            </a:r>
            <a:r>
              <a:rPr lang="zh-CN" altLang="en-US">
                <a:solidFill>
                  <a:srgbClr val="FF0000"/>
                </a:solidFill>
              </a:rPr>
              <a:t>假如是今天</a:t>
            </a:r>
            <a:r>
              <a:rPr lang="en-US" altLang="zh-CN">
                <a:solidFill>
                  <a:srgbClr val="FF0000"/>
                </a:solidFill>
              </a:rPr>
              <a:t>11.1</a:t>
            </a:r>
            <a:r>
              <a:rPr lang="zh-CN" altLang="en-US">
                <a:solidFill>
                  <a:srgbClr val="FF0000"/>
                </a:solidFill>
              </a:rPr>
              <a:t>下单预约</a:t>
            </a:r>
            <a:r>
              <a:rPr lang="en-US" altLang="zh-CN">
                <a:solidFill>
                  <a:srgbClr val="FF0000"/>
                </a:solidFill>
              </a:rPr>
              <a:t>11.2</a:t>
            </a:r>
            <a:r>
              <a:rPr lang="zh-CN" altLang="en-US">
                <a:solidFill>
                  <a:srgbClr val="FF0000"/>
                </a:solidFill>
              </a:rPr>
              <a:t>并支付成功的，该笔金额则算至</a:t>
            </a:r>
            <a:r>
              <a:rPr lang="en-US" altLang="zh-CN">
                <a:solidFill>
                  <a:srgbClr val="FF0000"/>
                </a:solidFill>
              </a:rPr>
              <a:t>11.2</a:t>
            </a:r>
            <a:r>
              <a:rPr lang="zh-CN" altLang="en-US"/>
              <a:t>）</a:t>
            </a:r>
            <a:endParaRPr lang="zh-CN" altLang="en-US"/>
          </a:p>
          <a:p>
            <a:r>
              <a:rPr lang="zh-CN" altLang="en-US">
                <a:sym typeface="+mn-ea"/>
              </a:rPr>
              <a:t>日预约单数（即预约时间为当天的支付成功的单数</a:t>
            </a:r>
            <a:r>
              <a:rPr lang="zh-CN" altLang="en-US">
                <a:sym typeface="+mn-ea"/>
              </a:rPr>
              <a:t>）</a:t>
            </a:r>
            <a:endParaRPr lang="zh-CN" altLang="en-US">
              <a:sym typeface="+mn-ea"/>
            </a:endParaRPr>
          </a:p>
          <a:p>
            <a:r>
              <a:rPr lang="zh-CN" altLang="en-US">
                <a:sym typeface="+mn-ea"/>
              </a:rPr>
              <a:t>日退款金额（即预约时间为当天的支付成功后申请退款成功的金额</a:t>
            </a:r>
            <a:r>
              <a:rPr lang="zh-CN" altLang="en-US">
                <a:sym typeface="+mn-ea"/>
              </a:rPr>
              <a:t>）</a:t>
            </a:r>
            <a:endParaRPr lang="zh-CN" altLang="en-US">
              <a:sym typeface="+mn-ea"/>
            </a:endParaRPr>
          </a:p>
          <a:p>
            <a:r>
              <a:rPr lang="zh-CN" altLang="en-US">
                <a:sym typeface="+mn-ea"/>
              </a:rPr>
              <a:t>日退款单数（即预约时间为当天的支付成功后申请退款成功</a:t>
            </a:r>
            <a:r>
              <a:rPr lang="zh-CN" altLang="en-US">
                <a:sym typeface="+mn-ea"/>
              </a:rPr>
              <a:t>的单数）</a:t>
            </a:r>
            <a:endParaRPr lang="zh-CN" altLang="en-US">
              <a:sym typeface="+mn-ea"/>
            </a:endParaRPr>
          </a:p>
          <a:p>
            <a:r>
              <a:rPr lang="zh-CN" altLang="en-US">
                <a:sym typeface="+mn-ea"/>
              </a:rPr>
              <a:t>月</a:t>
            </a:r>
            <a:r>
              <a:rPr lang="zh-CN" altLang="en-US">
                <a:sym typeface="+mn-ea"/>
              </a:rPr>
              <a:t>预约金额（即预约时间为当天的支付成功金额）</a:t>
            </a:r>
            <a:endParaRPr lang="zh-CN" altLang="en-US"/>
          </a:p>
          <a:p>
            <a:r>
              <a:rPr lang="zh-CN" altLang="en-US">
                <a:sym typeface="+mn-ea"/>
              </a:rPr>
              <a:t>月预约单数（即预约时间为当月</a:t>
            </a:r>
            <a:r>
              <a:rPr lang="zh-CN" altLang="en-US">
                <a:sym typeface="+mn-ea"/>
              </a:rPr>
              <a:t>的支付成功的单数）</a:t>
            </a:r>
            <a:endParaRPr lang="zh-CN" altLang="en-US">
              <a:sym typeface="+mn-ea"/>
            </a:endParaRPr>
          </a:p>
          <a:p>
            <a:r>
              <a:rPr lang="zh-CN" altLang="en-US">
                <a:sym typeface="+mn-ea"/>
              </a:rPr>
              <a:t>月退款金额（即预约时间为当月</a:t>
            </a:r>
            <a:r>
              <a:rPr lang="zh-CN" altLang="en-US">
                <a:sym typeface="+mn-ea"/>
              </a:rPr>
              <a:t>的支付成功后申请退款成功的金额）</a:t>
            </a:r>
            <a:endParaRPr lang="zh-CN" altLang="en-US">
              <a:sym typeface="+mn-ea"/>
            </a:endParaRPr>
          </a:p>
          <a:p>
            <a:r>
              <a:rPr lang="zh-CN" altLang="en-US">
                <a:sym typeface="+mn-ea"/>
              </a:rPr>
              <a:t>月退款单数（即预约时间为当月</a:t>
            </a:r>
            <a:r>
              <a:rPr lang="zh-CN" altLang="en-US">
                <a:sym typeface="+mn-ea"/>
              </a:rPr>
              <a:t>的支付成功后申请退款成功的单数</a:t>
            </a:r>
            <a:endParaRPr lang="zh-CN" altLang="en-US"/>
          </a:p>
        </p:txBody>
      </p:sp>
      <p:sp>
        <p:nvSpPr>
          <p:cNvPr id="6" name="矩形 5"/>
          <p:cNvSpPr/>
          <p:nvPr/>
        </p:nvSpPr>
        <p:spPr>
          <a:xfrm>
            <a:off x="331470" y="932815"/>
            <a:ext cx="11718925" cy="332740"/>
          </a:xfrm>
          <a:prstGeom prst="rect">
            <a:avLst/>
          </a:prstGeom>
          <a:noFill/>
          <a:ln w="12700" cmpd="sng">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7" name="直接箭头连接符 6"/>
          <p:cNvCxnSpPr/>
          <p:nvPr/>
        </p:nvCxnSpPr>
        <p:spPr>
          <a:xfrm>
            <a:off x="351155" y="1325880"/>
            <a:ext cx="221615" cy="2061845"/>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文本框 7"/>
          <p:cNvSpPr txBox="1"/>
          <p:nvPr/>
        </p:nvSpPr>
        <p:spPr>
          <a:xfrm>
            <a:off x="663575" y="3168650"/>
            <a:ext cx="1494155" cy="306705"/>
          </a:xfrm>
          <a:prstGeom prst="rect">
            <a:avLst/>
          </a:prstGeom>
          <a:noFill/>
        </p:spPr>
        <p:txBody>
          <a:bodyPr wrap="square" rtlCol="0">
            <a:spAutoFit/>
          </a:bodyPr>
          <a:p>
            <a:r>
              <a:rPr lang="zh-CN" altLang="en-US" sz="1400">
                <a:solidFill>
                  <a:srgbClr val="FF0000"/>
                </a:solidFill>
              </a:rPr>
              <a:t>尽量放在一行</a:t>
            </a:r>
            <a:endParaRPr lang="zh-CN" altLang="en-US" sz="1400">
              <a:solidFill>
                <a:srgbClr val="FF0000"/>
              </a:solidFill>
            </a:endParaRPr>
          </a:p>
        </p:txBody>
      </p:sp>
      <p:sp>
        <p:nvSpPr>
          <p:cNvPr id="9" name="矩形 8"/>
          <p:cNvSpPr/>
          <p:nvPr/>
        </p:nvSpPr>
        <p:spPr>
          <a:xfrm>
            <a:off x="8972550" y="591185"/>
            <a:ext cx="2936875" cy="3321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8992235" y="661670"/>
            <a:ext cx="422910" cy="2514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900"/>
              <a:t>导出</a:t>
            </a:r>
            <a:endParaRPr lang="zh-CN" altLang="en-US" sz="900"/>
          </a:p>
        </p:txBody>
      </p:sp>
      <p:sp>
        <p:nvSpPr>
          <p:cNvPr id="11" name="文本框 10"/>
          <p:cNvSpPr txBox="1"/>
          <p:nvPr/>
        </p:nvSpPr>
        <p:spPr>
          <a:xfrm>
            <a:off x="8540750" y="3509010"/>
            <a:ext cx="3308350" cy="1076325"/>
          </a:xfrm>
          <a:prstGeom prst="rect">
            <a:avLst/>
          </a:prstGeom>
          <a:noFill/>
        </p:spPr>
        <p:txBody>
          <a:bodyPr wrap="square" rtlCol="0">
            <a:spAutoFit/>
          </a:bodyPr>
          <a:p>
            <a:r>
              <a:rPr lang="zh-CN" altLang="en-US" sz="1600">
                <a:solidFill>
                  <a:srgbClr val="FF0000"/>
                </a:solidFill>
              </a:rPr>
              <a:t>订单的完成怎么定义？</a:t>
            </a:r>
            <a:endParaRPr lang="zh-CN" altLang="en-US" sz="1600">
              <a:solidFill>
                <a:srgbClr val="FF0000"/>
              </a:solidFill>
            </a:endParaRPr>
          </a:p>
          <a:p>
            <a:r>
              <a:rPr lang="zh-CN" altLang="en-US" sz="1600">
                <a:solidFill>
                  <a:srgbClr val="FF0000"/>
                </a:solidFill>
              </a:rPr>
              <a:t>如果</a:t>
            </a:r>
            <a:r>
              <a:rPr lang="en-US" altLang="zh-CN" sz="1600">
                <a:solidFill>
                  <a:srgbClr val="FF0000"/>
                </a:solidFill>
              </a:rPr>
              <a:t>1</a:t>
            </a:r>
            <a:r>
              <a:rPr lang="zh-CN" altLang="en-US" sz="1600">
                <a:solidFill>
                  <a:srgbClr val="FF0000"/>
                </a:solidFill>
              </a:rPr>
              <a:t>个预约订单支付成功后在过了预约结束时间是否自动变更未已完成即可？</a:t>
            </a:r>
            <a:endParaRPr lang="zh-CN" altLang="en-US" sz="1600">
              <a:solidFill>
                <a:srgbClr val="FF0000"/>
              </a:solidFill>
            </a:endParaRPr>
          </a:p>
        </p:txBody>
      </p:sp>
    </p:spTree>
    <p:custDataLst>
      <p:tags r:id="rId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4.xml><?xml version="1.0" encoding="utf-8"?>
<p:tagLst xmlns:p="http://schemas.openxmlformats.org/presentationml/2006/main">
  <p:tag name="KSO_WM_UNIT_PLACING_PICTURE_USER_VIEWPORT" val="{&quot;height&quot;:9408,&quot;width&quot;:4992}"/>
</p:tagLst>
</file>

<file path=ppt/tags/tag65.xml><?xml version="1.0" encoding="utf-8"?>
<p:tagLst xmlns:p="http://schemas.openxmlformats.org/presentationml/2006/main">
  <p:tag name="KSO_WM_BEAUTIFY_FLAG" val="#wm#"/>
  <p:tag name="KSO_WM_TEMPLATE_CATEGORY" val="custom"/>
  <p:tag name="KSO_WM_TEMPLATE_INDEX" val="20205081"/>
</p:tagLst>
</file>

<file path=ppt/tags/tag66.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956</Words>
  <Application>WPS 演示</Application>
  <PresentationFormat>宽屏</PresentationFormat>
  <Paragraphs>55</Paragraphs>
  <Slides>3</Slides>
  <Notes>4</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宋体</vt:lpstr>
      <vt:lpstr>Wingdings</vt:lpstr>
      <vt:lpstr>微软雅黑</vt:lpstr>
      <vt:lpstr>Wingdings</vt:lpstr>
      <vt:lpstr>Arial Unicode MS</vt:lpstr>
      <vt:lpstr>Calibri</vt:lpstr>
      <vt:lpstr>Office 主题​​</vt:lpstr>
      <vt:lpstr>空白演示</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锋</cp:lastModifiedBy>
  <cp:revision>151</cp:revision>
  <dcterms:created xsi:type="dcterms:W3CDTF">2019-06-19T02:08:00Z</dcterms:created>
  <dcterms:modified xsi:type="dcterms:W3CDTF">2020-11-24T23:20:01Z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2052-11.1.0.10132</vt:lpwstr>
  </property>
</Properties>
</file>